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73" r:id="rId2"/>
    <p:sldMasterId id="2147483660" r:id="rId3"/>
  </p:sldMasterIdLst>
  <p:notesMasterIdLst>
    <p:notesMasterId r:id="rId25"/>
  </p:notesMasterIdLst>
  <p:handoutMasterIdLst>
    <p:handoutMasterId r:id="rId26"/>
  </p:handoutMasterIdLst>
  <p:sldIdLst>
    <p:sldId id="256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234" y="10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10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D7D456F-53D1-48E6-7545-7429E21E9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D0878-BFDD-91A4-9DF5-BA60788C82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46858-6791-4938-B307-10ED25E895BB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1D93FB-39F1-D442-91AF-5F8E95509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EACBB2-1BB3-C4FA-8393-08963C6296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1482F-D834-45CB-81AD-909133D7A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3341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03EC8-0F51-472E-BB4B-B04942E70EA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5F00B-8784-464A-8B8B-3EED50CF3C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58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otipo de la Universidad de Zaragoza | Universidad de Zaragoza">
            <a:extLst>
              <a:ext uri="{FF2B5EF4-FFF2-40B4-BE49-F238E27FC236}">
                <a16:creationId xmlns:a16="http://schemas.microsoft.com/office/drawing/2014/main" id="{B3C0104B-A1EF-AF82-D2D7-4A046F754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0057" cy="7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 de la Universidad de Zaragoza | Universidad de Zaragoza">
            <a:extLst>
              <a:ext uri="{FF2B5EF4-FFF2-40B4-BE49-F238E27FC236}">
                <a16:creationId xmlns:a16="http://schemas.microsoft.com/office/drawing/2014/main" id="{73A410A2-0D19-F578-D094-320F6A80F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528" y="120640"/>
            <a:ext cx="1953300" cy="5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7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E16A7-32C8-E1F8-096E-54CD7A45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459DF-EAF6-66C3-03F2-FE2A1E57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BE120-A71B-D0E8-556C-6FD227031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F704E1-886C-BFE0-92AE-1A3938E5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1477CB-BE72-4CC1-4061-00A90DB4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9C187D-3B9C-4469-F50C-05E90B1A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40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AF725-C9C5-F8F9-913C-984E4E48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067713-925D-2D1A-6983-0F3D5F58E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E1DD9-9C73-1747-B992-E16EEA8D6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D9635F-8356-0736-7548-B81C58AC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06D590-F0DD-5CB7-E03E-EAE1EB7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2C77E9-70E4-C9EC-34D0-84B5899B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86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6211D-B878-4F75-0015-1EB85220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F80106-82A4-4100-79E3-74220C0F5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DC69B5-DBA3-67D0-36FD-802D9A70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B70E6-4E64-9E67-4836-4D6CF381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15C99A-9F84-597B-CCE7-79B2F0F2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300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58C027-5545-92AE-7095-E65931A4B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CDEB80-A4AE-380B-B2B3-14CC27BA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0CA35E-C8D2-DDF9-6D46-9B3BB40B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CAADBA-C0FB-9B4C-F28B-5780ED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177E43-A5C3-9B1B-7A6C-C49D89EB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911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F654E-5544-4A89-9076-11565BCC9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E6F835-AFFE-A0D9-1508-5C71AE7A3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E699B2-9054-07B1-5B62-5FB640BC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3B7FF6-1B55-3E47-5184-A184764E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280337-6BAD-6ABC-6359-6D4E0BB5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214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087E1-812D-8555-DDC4-BE974F3E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F96A31-8C26-C343-2678-F6C3DD2A7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51FE6-607C-765A-DFBC-D8BB607A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DB458-CC1F-CBE1-EC29-5F8616B5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B5E205-1790-973C-5AE3-FA73AA7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832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72FE-D710-7205-5194-499112A1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BB954D-0074-03E8-390A-03C46A658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7852E9-73F1-7BC4-BE0E-F8EA539D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0F5DF4-943F-D0D8-9121-075F896C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416161-7D53-05CB-9FA6-3751E5AF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59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648C-2586-FCF2-9435-197EB6B0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051A9D-D889-36E6-9AD0-E207D1189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22D96D-15FF-E839-DF35-73E648663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0577E5-27F8-D5CC-294A-8FEA3D97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0672F-AD96-98B5-AF00-E52AB4A0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450C47-F1D1-81D9-E943-FEFC36C1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885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54C5A-B7E8-8F60-BDDB-E46B3E68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A82B23-C370-6BDA-5F35-A89C492D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894FC7-F739-2F5E-7B20-BFAEE12EF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BFD9BD-2B13-A71D-2C37-BE588F097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E829C1-8C7F-26D4-E731-20C80F0E6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BB4681-C69F-829E-56E0-0B17838E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D88004-BBDC-6939-50AC-BD5DA61F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AB7DCA-C3DA-0D2E-3C61-1ED14377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0015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D1CDF-AB43-6A6B-AB29-D2E09A3D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9C1E21-241A-B795-A03D-3C6EC7BC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54A50B-F146-F92D-B69B-7AD8F60C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9ECF29-B04A-421F-CF65-A1281F91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82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84D1B3F-0FD6-059A-D978-4535B0D5DC68}"/>
              </a:ext>
            </a:extLst>
          </p:cNvPr>
          <p:cNvSpPr txBox="1"/>
          <p:nvPr userDrawn="1"/>
        </p:nvSpPr>
        <p:spPr>
          <a:xfrm>
            <a:off x="11364687" y="6531429"/>
            <a:ext cx="82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B81B16-28B1-4AB6-A5E6-EBE560317B19}" type="slidenum">
              <a:rPr lang="es-ES" sz="1600" smtClean="0"/>
              <a:t>‹Nº›</a:t>
            </a:fld>
            <a:r>
              <a:rPr lang="es-ES" sz="1600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3230363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F76332-84B4-4ABE-6B78-D3D483E0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D83B4E-BE1F-4E9D-7768-7D739DA0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C139B3-1147-50FB-1789-D46E1877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415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5230A-B283-77AB-FD56-C3E4C59D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29F48D-5DF4-78B1-ABAA-BF3E853B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532058-0A28-A11D-2971-16675DE45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2635B4-D9D1-A580-D42C-67CC22EA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C178AB-0E7F-1234-2EB3-CB27F0C0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0DC5CA-618C-8FF1-EC08-FF4C638F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621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E310A-C354-BAC1-3932-6007DA72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99F7EA-00F9-AF68-151C-5B834BB1A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CF8341-1DE1-FCBE-1F59-99697F698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2C735F-0A68-F3CD-A27C-82858724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EE9A80-E6EC-8109-8402-1E6EE691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2CCD5D-7AA4-B15C-0ED8-0F85DA26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595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268B3-C840-C62E-5ADB-63A264E9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ED89F3-720C-0119-FB28-CB931B842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B92B2-ED73-D54C-58CD-9912D35D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0597A1-FEB6-941D-04D6-A005393E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652D05-064D-2FCC-2074-57306D3C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661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59D4B6-BA17-EFE7-724D-90830E5AB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7D7ECB-2950-A1CB-0C80-B0EC0517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D2583D-9BDD-0084-B1BF-3CD70354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645242-6A06-5FF5-BC57-7BBCF4A9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C73EC7-3E1B-A1C4-7331-7058055C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19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F9753-E1A7-8608-0B91-40AB3328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E14C0F-C6CB-3849-2EE0-68DD732EB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3A284-BDDB-633F-7906-2122642A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4AECF-5DBC-1A7B-0C26-C4E6DB88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09021D-E1F4-20AF-084B-355D2CE9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0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2BB8F-8487-3273-E003-86FAEEA8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3A81AC-BD11-B109-78CB-31EAD123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F579EE-239F-6E58-E3BC-80842A66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3F9DA7-D1BA-FE7C-8CB5-53FB75D9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771A2B-33BB-23A3-98AB-A3A60B7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1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B21CE-275B-7D61-F41B-D876DC1A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D17248-0F02-ACE9-AF65-3B9AB1FE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7F7E89-EB8C-602E-D03B-A11C9363F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8F60A1-8F8B-1ADF-490C-1EAF5AEA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45932-DC1F-334D-9CA4-AA8FF70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31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59DD9-E59F-01E3-30BB-492FADD6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D7837-BFAF-59C2-C069-0252CECB8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0685D-4C32-AF05-AFE2-117CC112E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44730F-EFBD-C2AD-9727-5159E86D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74596A-36A1-2C4A-80CE-4F3B57D8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6E470B-64DC-B103-8E6F-DE1108CC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580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C70CB-05C8-9A86-ED01-2912451B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BB5E4E-0F84-97F1-B02F-FE208FE0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72C8ED-5511-21A3-0E13-E9005C811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2A1EEB-8DA0-AA48-2CB9-124DF943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97662-C5DB-B598-CBA5-AEBEE38BF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092BAB-53B4-6CD0-7465-51DFB72E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2DD0548-3589-3CA5-164C-D803F192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927C6A-C4CD-3003-2E31-79CBA969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02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904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4C6E2-A0B9-5333-91C8-1C039DFE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DE6E7A-A5D2-3ABA-7FD5-9126C0A4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0E9676-3093-7223-76DB-EFE301DE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8874E8-0053-DC8F-F0B2-9A8319DF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696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6F3F32-9696-4890-A914-FCB97AE8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70A98D-A5C1-B872-57D7-69A8E8F0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618AAF-7C62-F671-ACA2-AD10EBC8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367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32CF5-BD29-5CD7-EDA6-D6A08C91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2E77C6-F86F-8EC7-E59E-9BAAA0FB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CE13D4-77D2-C2EA-80A4-FEF77E709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E2511-D901-3E54-4CBE-A3F4AD68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52B10C-D9C5-9A0A-246C-77720304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00D3C5-0B3C-76C0-6DA4-143416A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574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0A489-CFD7-3172-E331-9AF2F75B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A259CD-7144-512B-D497-AE7F46C82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6C577-9800-5E07-1A7D-1836D2689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B40E0B-7566-B906-FDEC-65595C7B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2A41F6-B128-60F5-F43D-4842E850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1ABB0A-6BC4-6158-E741-F784127E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5105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F97D9-5770-0A2B-BA84-47058940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1CEE04-1A75-C79C-7D0E-1EE14AB27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110609-490B-12E3-0522-160A4C07E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4674E-231E-B8ED-84B0-020366CD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EF1C4-92A4-EDDE-3D61-75BF40DD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1146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5196DF-0CA3-9EBB-05C8-02EF6FD4E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20BEB3-456D-D3E0-D9A9-766AA0EC1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DBE671-775B-EC8D-9DD3-4AD6F99F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3828E6-A1EA-7105-87CD-077E8BCA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6CA516-C64C-484C-C6E2-ABB9D9C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7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8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529CD-DB75-305C-F279-22DDC78E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D5786-46B2-4169-0C1F-0E890E6E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823BC-9631-5A30-0EF3-FAD7866D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0BFC7-4D77-C914-E4F1-60EEE202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51824-61FB-4C8F-8497-2C15CC67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48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63DFB-0B66-5F03-9891-449C156F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70E71-DF7C-E651-ADBD-59F7BC9A8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2F62AC-450F-91A4-3538-45630F285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26B9B2-09D1-5277-3DDD-66E692A7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24624A-AA1E-F221-78D9-AF8E025F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519637-F130-6506-DB81-E18B107B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79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7E542-F39D-F25B-C2E5-C7FD8ED4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020141-46EE-8941-B3E4-83C0C243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6685ED-A04E-F014-D615-062AEC020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4B5593-90BE-81A3-C101-64C054EA3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27043C4-CCD7-9D34-0406-A2F52BA79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003EF9-0F49-54ED-3802-49652AB1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C7245B-7838-E635-97C0-3DAB1DDB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29508A-55A2-B53B-2E23-EF046A03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28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B32C-CF78-0FC1-4470-BE15A76E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14660B-F52E-AA20-7B72-DBF4DAE5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615639-936C-4D5B-7803-D9046924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12BE91-48DE-B943-26AB-65013356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87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9AD912-B2E6-1D6C-911B-27FDF38F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BE68EA-8373-1B2F-4684-FD9AC417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1748B5-DF98-CA5D-E662-34B35F93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664D7B-DF6C-47A0-9484-D8CB29C707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54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55345FA-2119-8472-967D-8AD0E8F9F30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7000"/>
          </a:blip>
          <a:srcRect t="12213" b="23164"/>
          <a:stretch/>
        </p:blipFill>
        <p:spPr>
          <a:xfrm>
            <a:off x="789863" y="0"/>
            <a:ext cx="10612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7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6" r:id="rId3"/>
    <p:sldLayoutId id="2147483685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2D2B960-3238-92A6-35FE-FD8ADE8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3223DF-4891-ED0D-2CF7-E1ED4375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4473A6-61EA-85B2-D24C-25BCEE4AC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5A7FD-DD33-456A-B3B2-564CAEE997E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71F720-3D7C-83BB-D1BC-C5D083C9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0C5ED7-658E-5139-FB04-48D24EB62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FB438-F106-4DB2-8953-09D7281D52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93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ECDF31-F56B-0D24-44F8-333F07DF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46000-AF86-3F78-BFD6-B2C279B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4754C-91AF-2D7B-3211-370D60EFC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52944E-3900-45A2-AEA0-4A3C2608E21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5D808-1C03-44FE-B428-42BE73620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80AF7-1791-6100-00D2-2F12B622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5AC059-C8D9-44EB-BB2A-F5BB1FB9FA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15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491FF-FCD7-44BC-C32E-EBB910334BB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2722" y="1459571"/>
            <a:ext cx="11186555" cy="262824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s-ES" sz="5400" dirty="0">
                <a:solidFill>
                  <a:srgbClr val="0000CC"/>
                </a:solidFill>
              </a:rPr>
              <a:t>Inteligencia Artificial </a:t>
            </a:r>
            <a:br>
              <a:rPr lang="es-ES" sz="5400" dirty="0">
                <a:solidFill>
                  <a:srgbClr val="0000CC"/>
                </a:solidFill>
              </a:rPr>
            </a:br>
            <a:r>
              <a:rPr lang="es-ES" sz="5400" dirty="0">
                <a:solidFill>
                  <a:srgbClr val="0000CC"/>
                </a:solidFill>
              </a:rPr>
              <a:t>para aprender </a:t>
            </a:r>
            <a:br>
              <a:rPr lang="es-ES" sz="5400" dirty="0">
                <a:solidFill>
                  <a:srgbClr val="0000CC"/>
                </a:solidFill>
              </a:rPr>
            </a:br>
            <a:r>
              <a:rPr lang="es-ES" sz="5400" dirty="0">
                <a:solidFill>
                  <a:srgbClr val="0000CC"/>
                </a:solidFill>
              </a:rPr>
              <a:t>Hamiltonianos cuánticos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A4AFE9-3A94-C850-2C90-96EC795DCCA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240601"/>
            <a:ext cx="9144000" cy="45015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s-ES" b="1" dirty="0"/>
              <a:t>Samuel Blasco Osés</a:t>
            </a:r>
            <a:endParaRPr lang="es-ES" sz="2000" dirty="0"/>
          </a:p>
          <a:p>
            <a:endParaRPr lang="es-ES" sz="2000" dirty="0"/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B06F89-5843-22FD-D769-90009A332EDC}"/>
              </a:ext>
            </a:extLst>
          </p:cNvPr>
          <p:cNvSpPr txBox="1"/>
          <p:nvPr/>
        </p:nvSpPr>
        <p:spPr>
          <a:xfrm>
            <a:off x="2384961" y="5533901"/>
            <a:ext cx="742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Departamento de Física de la Materia Condensada</a:t>
            </a:r>
          </a:p>
          <a:p>
            <a:pPr algn="ctr"/>
            <a:r>
              <a:rPr lang="es-ES" dirty="0"/>
              <a:t>Facultad de Ciencias, Universidad de Zaragoza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3546B-79CB-947E-57A8-3E2C1C69E510}"/>
              </a:ext>
            </a:extLst>
          </p:cNvPr>
          <p:cNvSpPr txBox="1"/>
          <p:nvPr/>
        </p:nvSpPr>
        <p:spPr>
          <a:xfrm>
            <a:off x="1524000" y="487903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Director: David Zueco Láinez</a:t>
            </a:r>
          </a:p>
        </p:txBody>
      </p:sp>
    </p:spTree>
    <p:extLst>
      <p:ext uri="{BB962C8B-B14F-4D97-AF65-F5344CB8AC3E}">
        <p14:creationId xmlns:p14="http://schemas.microsoft.com/office/powerpoint/2010/main" val="428987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Nuestro modelo. Adición de ruido</a:t>
            </a: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1A2EE1D-0D6A-0ED9-A3C6-C61638CE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41" y="1391708"/>
            <a:ext cx="5702039" cy="4627033"/>
          </a:xfrm>
          <a:prstGeom prst="rect">
            <a:avLst/>
          </a:prstGeom>
        </p:spPr>
      </p:pic>
      <p:pic>
        <p:nvPicPr>
          <p:cNvPr id="7" name="Imagen 6" descr="Histograma&#10;&#10;Descripción generada automáticamente">
            <a:extLst>
              <a:ext uri="{FF2B5EF4-FFF2-40B4-BE49-F238E27FC236}">
                <a16:creationId xmlns:a16="http://schemas.microsoft.com/office/drawing/2014/main" id="{BE7BC23B-A66F-011C-4D08-88A93CD5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0" y="2589741"/>
            <a:ext cx="5422536" cy="3429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439B59-F7C1-4F5C-2BBE-5FFE341AE397}"/>
              </a:ext>
            </a:extLst>
          </p:cNvPr>
          <p:cNvSpPr txBox="1"/>
          <p:nvPr/>
        </p:nvSpPr>
        <p:spPr>
          <a:xfrm>
            <a:off x="574273" y="1115483"/>
            <a:ext cx="5404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Ruido gaussiano de amplitud aleatoria entre 0  y 25% del valor</a:t>
            </a:r>
          </a:p>
        </p:txBody>
      </p:sp>
    </p:spTree>
    <p:extLst>
      <p:ext uri="{BB962C8B-B14F-4D97-AF65-F5344CB8AC3E}">
        <p14:creationId xmlns:p14="http://schemas.microsoft.com/office/powerpoint/2010/main" val="280892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Algunos cambios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0439B59-F7C1-4F5C-2BBE-5FFE341AE397}"/>
                  </a:ext>
                </a:extLst>
              </p:cNvPr>
              <p:cNvSpPr txBox="1"/>
              <p:nvPr/>
            </p:nvSpPr>
            <p:spPr>
              <a:xfrm>
                <a:off x="555223" y="1480256"/>
                <a:ext cx="6569478" cy="309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400" dirty="0"/>
                  <a:t>41 valores 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400" i="1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b="0" i="1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ES" sz="2400" dirty="0"/>
                  <a:t>, 2500 cortes </a:t>
                </a:r>
                <a14:m>
                  <m:oMath xmlns:m="http://schemas.openxmlformats.org/officeDocument/2006/math"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sz="2400" dirty="0"/>
                  <a:t> (GHz)</a:t>
                </a:r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400" dirty="0"/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i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sz="2400" i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s-ES" sz="2400" dirty="0"/>
                  <a:t> conocido (conocemos B)</a:t>
                </a:r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400" dirty="0"/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400" dirty="0"/>
                  <a:t>Nueva función de transmisión:</a:t>
                </a:r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400" dirty="0"/>
              </a:p>
              <a:p>
                <a:pPr>
                  <a:buClr>
                    <a:srgbClr val="FF0000"/>
                  </a:buClr>
                </a:pPr>
                <a:endParaRPr lang="es-ES" sz="2400" dirty="0"/>
              </a:p>
              <a:p>
                <a:pPr>
                  <a:buClr>
                    <a:srgbClr val="FF0000"/>
                  </a:buClr>
                </a:pPr>
                <a:endParaRPr lang="es-ES" sz="2400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0439B59-F7C1-4F5C-2BBE-5FFE341AE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23" y="1480256"/>
                <a:ext cx="6569478" cy="3091744"/>
              </a:xfrm>
              <a:prstGeom prst="rect">
                <a:avLst/>
              </a:prstGeo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DB20C1C6-B6D1-049C-019B-CB5682B348C7}"/>
              </a:ext>
            </a:extLst>
          </p:cNvPr>
          <p:cNvSpPr txBox="1"/>
          <p:nvPr/>
        </p:nvSpPr>
        <p:spPr>
          <a:xfrm>
            <a:off x="685800" y="5239595"/>
            <a:ext cx="1040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SFRM1095"/>
              </a:rPr>
              <a:t>Marcos </a:t>
            </a:r>
            <a:r>
              <a:rPr lang="en-US" sz="1800" b="1" i="0" u="none" strike="noStrike" baseline="0" dirty="0" err="1">
                <a:latin typeface="SFRM1095"/>
              </a:rPr>
              <a:t>Rubín</a:t>
            </a:r>
            <a:r>
              <a:rPr lang="en-US" sz="1800" b="1" i="0" u="none" strike="noStrike" baseline="0" dirty="0">
                <a:latin typeface="SFRM1095"/>
              </a:rPr>
              <a:t> </a:t>
            </a:r>
            <a:r>
              <a:rPr lang="en-US" sz="1800" b="1" i="0" u="none" strike="noStrike" baseline="0" dirty="0" err="1">
                <a:latin typeface="SFRM1095"/>
              </a:rPr>
              <a:t>Osanz</a:t>
            </a:r>
            <a:r>
              <a:rPr lang="en-US" sz="1800" b="0" i="0" u="none" strike="noStrike" baseline="0" dirty="0">
                <a:latin typeface="SFRM1095"/>
              </a:rPr>
              <a:t>. </a:t>
            </a:r>
            <a:r>
              <a:rPr lang="en-US" sz="1800" b="0" i="1" u="none" strike="noStrike" baseline="0" dirty="0">
                <a:latin typeface="SFRM1095"/>
              </a:rPr>
              <a:t>«Pump-probe experiments on superconducting resonators coupled to</a:t>
            </a:r>
          </a:p>
          <a:p>
            <a:pPr algn="ctr"/>
            <a:r>
              <a:rPr lang="es-ES" sz="1800" b="0" i="1" u="none" strike="noStrike" baseline="0" dirty="0">
                <a:latin typeface="SFRM1095"/>
              </a:rPr>
              <a:t>molecular </a:t>
            </a:r>
            <a:r>
              <a:rPr lang="es-ES" sz="1800" b="0" i="1" u="none" strike="noStrike" baseline="0" dirty="0" err="1">
                <a:latin typeface="SFRM1095"/>
              </a:rPr>
              <a:t>spins</a:t>
            </a:r>
            <a:r>
              <a:rPr lang="es-ES" sz="1800" b="0" i="1" u="none" strike="noStrike" baseline="0" dirty="0">
                <a:latin typeface="SFRM1095"/>
              </a:rPr>
              <a:t>». </a:t>
            </a:r>
            <a:r>
              <a:rPr lang="es-ES" sz="1800" b="0" i="0" u="none" strike="noStrike" baseline="0" dirty="0">
                <a:latin typeface="SFRM1095"/>
              </a:rPr>
              <a:t>Tesis doctoral. Universidad de Zaragoza, 2024.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DDEB12-4FD8-C00B-E710-7380FC4B865A}"/>
                  </a:ext>
                </a:extLst>
              </p:cNvPr>
              <p:cNvSpPr txBox="1"/>
              <p:nvPr/>
            </p:nvSpPr>
            <p:spPr>
              <a:xfrm>
                <a:off x="1241640" y="3697686"/>
                <a:ext cx="4969822" cy="864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s-ES" sz="20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s-ES" sz="200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s-ES" sz="2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s-ES" sz="2000" b="0" i="1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s-ES" sz="2000" b="0" i="1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ES" sz="2000" i="1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es-ES" sz="2000" i="0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000" i="1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s-ES" sz="2000" b="0" i="1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000" b="0" i="1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i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s-ES" sz="2000" b="0" i="1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ES" sz="2000" i="1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000" i="1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i="1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s-ES" sz="2000" i="0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sz="2000" i="0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  <m:d>
                                <m:dPr>
                                  <m:ctrlPr>
                                    <a:rPr lang="es-ES" sz="2000" i="1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000" i="0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000" i="1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s-ES" sz="2000" i="0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000" i="1" dirty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s-ES" sz="2000" i="0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000" i="1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ES" sz="2000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DDEB12-4FD8-C00B-E710-7380FC4B8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40" y="3697686"/>
                <a:ext cx="4969822" cy="86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48ED66A4-A651-C026-AB3F-332F307A5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78" y="1153975"/>
            <a:ext cx="4925072" cy="34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sin ruido (I)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/>
              <p:nvPr/>
            </p:nvSpPr>
            <p:spPr>
              <a:xfrm>
                <a:off x="685800" y="963096"/>
                <a:ext cx="30575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2400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963096"/>
                <a:ext cx="3057525" cy="461665"/>
              </a:xfrm>
              <a:prstGeom prst="rect">
                <a:avLst/>
              </a:prstGeom>
              <a:blipFill>
                <a:blip r:embed="rId2"/>
                <a:stretch>
                  <a:fillRect l="-2794" t="-6579" b="-236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B6D1DF-9FB6-91E9-9D86-A951C36607AF}"/>
                  </a:ext>
                </a:extLst>
              </p:cNvPr>
              <p:cNvSpPr txBox="1"/>
              <p:nvPr/>
            </p:nvSpPr>
            <p:spPr>
              <a:xfrm>
                <a:off x="2107177" y="1575196"/>
                <a:ext cx="21050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s-ES" sz="2800" b="1" dirty="0"/>
                  <a:t> a predecir</a:t>
                </a: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B6D1DF-9FB6-91E9-9D86-A951C366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77" y="1575196"/>
                <a:ext cx="2105025" cy="523220"/>
              </a:xfrm>
              <a:prstGeom prst="rect">
                <a:avLst/>
              </a:prstGeom>
              <a:blipFill>
                <a:blip r:embed="rId3"/>
                <a:stretch>
                  <a:fillRect t="-11628" r="-4928" b="-313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/>
              <p:nvPr/>
            </p:nvSpPr>
            <p:spPr>
              <a:xfrm>
                <a:off x="8538318" y="1575196"/>
                <a:ext cx="98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s-ES" sz="2800" b="1" dirty="0"/>
                  <a:t> fijo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318" y="1575196"/>
                <a:ext cx="987988" cy="523220"/>
              </a:xfrm>
              <a:prstGeom prst="rect">
                <a:avLst/>
              </a:prstGeom>
              <a:blipFill>
                <a:blip r:embed="rId4"/>
                <a:stretch>
                  <a:fillRect t="-11628" r="-11728" b="-313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 descr="Gráfico, Histograma, Gráfico de dispersión&#10;&#10;Descripción generada automáticamente">
            <a:extLst>
              <a:ext uri="{FF2B5EF4-FFF2-40B4-BE49-F238E27FC236}">
                <a16:creationId xmlns:a16="http://schemas.microsoft.com/office/drawing/2014/main" id="{F8CE51D9-4E60-3D54-D60E-AF968E04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2443763"/>
            <a:ext cx="5671678" cy="3585561"/>
          </a:xfrm>
          <a:prstGeom prst="rect">
            <a:avLst/>
          </a:pr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76480E0B-EDA9-29FA-98C1-6BDF1E30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73" y="2443763"/>
            <a:ext cx="5671679" cy="35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2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sin ruido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/>
              <p:nvPr/>
            </p:nvSpPr>
            <p:spPr>
              <a:xfrm>
                <a:off x="523416" y="879959"/>
                <a:ext cx="11163759" cy="835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sup>
                            </m:s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1.5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,</a:t>
                </a:r>
                <a14:m>
                  <m:oMath xmlns:m="http://schemas.openxmlformats.org/officeDocument/2006/math">
                    <m:r>
                      <a:rPr lang="es-E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s-E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5∙</m:t>
                        </m:r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2400" b="0" dirty="0">
                  <a:ea typeface="Cambria Math" panose="02040503050406030204" pitchFamily="18" charset="0"/>
                </a:endParaRPr>
              </a:p>
              <a:p>
                <a:pPr>
                  <a:buClr>
                    <a:srgbClr val="FF0000"/>
                  </a:buClr>
                </a:pPr>
                <a:r>
                  <a:rPr lang="es-ES" sz="24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2.116451 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/>
                  <a:t>(resonancia de la cavidad)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16" y="879959"/>
                <a:ext cx="11163759" cy="835165"/>
              </a:xfrm>
              <a:prstGeom prst="rect">
                <a:avLst/>
              </a:prstGeom>
              <a:blipFill>
                <a:blip r:embed="rId2"/>
                <a:stretch>
                  <a:fillRect l="-765" t="-5109" b="-160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B6D1DF-9FB6-91E9-9D86-A951C36607AF}"/>
                  </a:ext>
                </a:extLst>
              </p:cNvPr>
              <p:cNvSpPr txBox="1"/>
              <p:nvPr/>
            </p:nvSpPr>
            <p:spPr>
              <a:xfrm>
                <a:off x="2107177" y="1822846"/>
                <a:ext cx="210502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s-ES" sz="2600" b="1" dirty="0"/>
                  <a:t> a predecir</a:t>
                </a: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B6D1DF-9FB6-91E9-9D86-A951C366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77" y="1822846"/>
                <a:ext cx="2105025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/>
              <p:nvPr/>
            </p:nvSpPr>
            <p:spPr>
              <a:xfrm>
                <a:off x="6553207" y="1840286"/>
                <a:ext cx="531494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𝑴𝑯𝒛</m:t>
                    </m:r>
                  </m:oMath>
                </a14:m>
                <a:r>
                  <a:rPr lang="es-ES" sz="2600" b="1" dirty="0"/>
                  <a:t> (cte. del compuesto)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7" y="1840286"/>
                <a:ext cx="5314948" cy="492443"/>
              </a:xfrm>
              <a:prstGeom prst="rect">
                <a:avLst/>
              </a:prstGeom>
              <a:blipFill>
                <a:blip r:embed="rId4"/>
                <a:stretch>
                  <a:fillRect t="-11111" r="-1491" b="-296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5F446FD7-4217-B0FA-1A4E-0115638EA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2519963"/>
            <a:ext cx="5671679" cy="3585562"/>
          </a:xfrm>
          <a:prstGeom prst="rect">
            <a:avLst/>
          </a:prstGeom>
        </p:spPr>
      </p:pic>
      <p:pic>
        <p:nvPicPr>
          <p:cNvPr id="16" name="Imagen 15" descr="Gráfico, Diagrama, Histograma&#10;&#10;Descripción generada automáticamente">
            <a:extLst>
              <a:ext uri="{FF2B5EF4-FFF2-40B4-BE49-F238E27FC236}">
                <a16:creationId xmlns:a16="http://schemas.microsoft.com/office/drawing/2014/main" id="{B0C91692-8E9E-0F2C-2A65-48C7735A0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74" y="2519963"/>
            <a:ext cx="5671681" cy="35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3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sin ruido (III)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/>
              <p:nvPr/>
            </p:nvSpPr>
            <p:spPr>
              <a:xfrm>
                <a:off x="447676" y="879959"/>
                <a:ext cx="11239500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sup>
                            </m:s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.5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1.5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s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.5∙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E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356D3B-F227-BEDA-58DD-582CBE31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6" y="879959"/>
                <a:ext cx="11239500" cy="465833"/>
              </a:xfrm>
              <a:prstGeom prst="rect">
                <a:avLst/>
              </a:prstGeom>
              <a:blipFill>
                <a:blip r:embed="rId2"/>
                <a:stretch>
                  <a:fillRect l="-705" t="-6494" b="-220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/>
              <p:nvPr/>
            </p:nvSpPr>
            <p:spPr>
              <a:xfrm>
                <a:off x="857257" y="1413090"/>
                <a:ext cx="2324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𝑴𝑯𝒛</m:t>
                    </m:r>
                  </m:oMath>
                </a14:m>
                <a:r>
                  <a:rPr lang="es-ES" sz="2800" b="1" dirty="0"/>
                  <a:t> 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753F04-E3CD-1947-133A-9B4BCDA4E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7" y="1413090"/>
                <a:ext cx="23240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Gráfico, Histograma, Gráfico de dispersión&#10;&#10;Descripción generada automáticamente">
            <a:extLst>
              <a:ext uri="{FF2B5EF4-FFF2-40B4-BE49-F238E27FC236}">
                <a16:creationId xmlns:a16="http://schemas.microsoft.com/office/drawing/2014/main" id="{67A0187F-8E54-87F9-5129-995CB988E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2" y="1936310"/>
            <a:ext cx="7471895" cy="47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0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con ruido (I)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A7DA26-C602-29EA-FAF1-062EBE762131}"/>
              </a:ext>
            </a:extLst>
          </p:cNvPr>
          <p:cNvSpPr txBox="1"/>
          <p:nvPr/>
        </p:nvSpPr>
        <p:spPr>
          <a:xfrm>
            <a:off x="557673" y="1179586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Nuevo estudio de hiperparámetros</a:t>
            </a:r>
          </a:p>
        </p:txBody>
      </p:sp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515C4B-A67E-1CE1-D9E7-543CEFCB7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2384171"/>
            <a:ext cx="5532143" cy="360705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8BA0B2D-B7AF-753D-8BAF-EA4EDBAD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6" y="2384171"/>
            <a:ext cx="5532143" cy="36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con ruido (II)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2B6D1DF-9FB6-91E9-9D86-A951C36607AF}"/>
              </a:ext>
            </a:extLst>
          </p:cNvPr>
          <p:cNvSpPr txBox="1"/>
          <p:nvPr/>
        </p:nvSpPr>
        <p:spPr>
          <a:xfrm>
            <a:off x="1836789" y="1270396"/>
            <a:ext cx="264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s-ES" sz="2800" b="1" dirty="0"/>
              <a:t>Rango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753F04-E3CD-1947-133A-9B4BCDA4E000}"/>
              </a:ext>
            </a:extLst>
          </p:cNvPr>
          <p:cNvSpPr txBox="1"/>
          <p:nvPr/>
        </p:nvSpPr>
        <p:spPr>
          <a:xfrm>
            <a:off x="7891597" y="1270396"/>
            <a:ext cx="228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s-ES" sz="2800" b="1" dirty="0"/>
              <a:t>Acotamiento</a:t>
            </a:r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0B31A229-3570-2F51-3073-40DA05FC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8" y="2138963"/>
            <a:ext cx="5671680" cy="3585562"/>
          </a:xfrm>
          <a:prstGeom prst="rect">
            <a:avLst/>
          </a:prstGeom>
        </p:spPr>
      </p:pic>
      <p:pic>
        <p:nvPicPr>
          <p:cNvPr id="10" name="Imagen 9" descr="Diagrama, Histograma&#10;&#10;Descripción generada automáticamente con confianza media">
            <a:extLst>
              <a:ext uri="{FF2B5EF4-FFF2-40B4-BE49-F238E27FC236}">
                <a16:creationId xmlns:a16="http://schemas.microsoft.com/office/drawing/2014/main" id="{6936D483-4FA2-9219-60C6-C1036781E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74" y="2138963"/>
            <a:ext cx="5670119" cy="35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2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Modelo con ruido (III)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753F04-E3CD-1947-133A-9B4BCDA4E000}"/>
              </a:ext>
            </a:extLst>
          </p:cNvPr>
          <p:cNvSpPr txBox="1"/>
          <p:nvPr/>
        </p:nvSpPr>
        <p:spPr>
          <a:xfrm>
            <a:off x="4114803" y="928209"/>
            <a:ext cx="396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Segundo acotamiento</a:t>
            </a:r>
          </a:p>
        </p:txBody>
      </p:sp>
      <p:pic>
        <p:nvPicPr>
          <p:cNvPr id="6" name="Imagen 5" descr="Gráfico, Diagrama, Histograma&#10;&#10;Descripción generada automáticamente">
            <a:extLst>
              <a:ext uri="{FF2B5EF4-FFF2-40B4-BE49-F238E27FC236}">
                <a16:creationId xmlns:a16="http://schemas.microsoft.com/office/drawing/2014/main" id="{4DBBA510-CEBF-9E06-1C81-CBDD6108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55" y="1451429"/>
            <a:ext cx="8058488" cy="5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Datos experimentales. Resultados finales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BFDABF7-5744-A6C1-10AF-C53C62128614}"/>
                  </a:ext>
                </a:extLst>
              </p:cNvPr>
              <p:cNvSpPr txBox="1"/>
              <p:nvPr/>
            </p:nvSpPr>
            <p:spPr>
              <a:xfrm>
                <a:off x="371475" y="1259175"/>
                <a:ext cx="11449050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300" dirty="0">
                    <a:ea typeface="Cambria Math" panose="02040503050406030204" pitchFamily="18" charset="0"/>
                  </a:rPr>
                  <a:t>Valores tesis: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415.5±0.8 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𝑘𝐻𝑧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=30.4±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=12.491±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0.004 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                    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=6.5±0.5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s-ES" sz="230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300" dirty="0">
                  <a:ea typeface="Cambria Math" panose="02040503050406030204" pitchFamily="18" charset="0"/>
                </a:endParaRPr>
              </a:p>
              <a:p>
                <a:pPr>
                  <a:buClr>
                    <a:srgbClr val="FF0000"/>
                  </a:buClr>
                </a:pPr>
                <a:r>
                  <a:rPr lang="es-ES" sz="2300" b="1" dirty="0"/>
                  <a:t>Mejores predicciones</a:t>
                </a:r>
              </a:p>
              <a:p>
                <a:pPr>
                  <a:buClr>
                    <a:srgbClr val="FF0000"/>
                  </a:buClr>
                </a:pPr>
                <a:endParaRPr lang="es-ES" sz="2300" b="1" dirty="0"/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300" dirty="0"/>
                  <a:t>Sin ruido acotado: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39.38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233.60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𝑘𝐻𝑧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.4±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19.8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=11.26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4±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.04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=6.8±1.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s-ES" sz="230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30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30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300" dirty="0"/>
                  <a:t>Con ruido segundo acotamiento: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s-E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412.6</m:t>
                        </m:r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104.8 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𝑘𝐻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12.3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=12.400±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s-ES" sz="2300" i="1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s-ES" sz="2300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BFDABF7-5744-A6C1-10AF-C53C6212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1259175"/>
                <a:ext cx="11449050" cy="4339650"/>
              </a:xfrm>
              <a:prstGeom prst="rect">
                <a:avLst/>
              </a:prstGeom>
              <a:blipFill>
                <a:blip r:embed="rId2"/>
                <a:stretch>
                  <a:fillRect l="-799" t="-9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86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7.300+ Tick Verde Fotografías de stock, fotos e imágenes libres de  derechos - iStock | Online, Mano ok, En construccion">
            <a:extLst>
              <a:ext uri="{FF2B5EF4-FFF2-40B4-BE49-F238E27FC236}">
                <a16:creationId xmlns:a16="http://schemas.microsoft.com/office/drawing/2014/main" id="{294B6457-0A0E-F427-A9D9-3CE86FCA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3" y="39593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DABF7-5744-A6C1-10AF-C53C62128614}"/>
              </a:ext>
            </a:extLst>
          </p:cNvPr>
          <p:cNvSpPr txBox="1"/>
          <p:nvPr/>
        </p:nvSpPr>
        <p:spPr>
          <a:xfrm>
            <a:off x="907382" y="1384161"/>
            <a:ext cx="11449050" cy="390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Conocer el sistema		Buenos datos de entrenamiento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Mayor potencia computacional		Modelos más complejos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Se cumple objetivo con nuestra propuesta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800" dirty="0"/>
          </a:p>
        </p:txBody>
      </p:sp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54F406C0-50B0-A135-C646-0EED3D4ADE2A}"/>
              </a:ext>
            </a:extLst>
          </p:cNvPr>
          <p:cNvSpPr/>
          <p:nvPr/>
        </p:nvSpPr>
        <p:spPr>
          <a:xfrm rot="10800000">
            <a:off x="4503720" y="1694897"/>
            <a:ext cx="868379" cy="278247"/>
          </a:xfrm>
          <a:prstGeom prst="leftArrow">
            <a:avLst>
              <a:gd name="adj1" fmla="val 30477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12FAD9FA-AAD6-DCCC-FFC7-65DC9821A6B9}"/>
              </a:ext>
            </a:extLst>
          </p:cNvPr>
          <p:cNvSpPr/>
          <p:nvPr/>
        </p:nvSpPr>
        <p:spPr>
          <a:xfrm rot="10800000">
            <a:off x="6389670" y="2961722"/>
            <a:ext cx="868379" cy="278247"/>
          </a:xfrm>
          <a:prstGeom prst="leftArrow">
            <a:avLst>
              <a:gd name="adj1" fmla="val 30477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72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2" y="104775"/>
            <a:ext cx="229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Objetivo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AD278D-6DEE-FD65-A225-FCDBC3A18911}"/>
              </a:ext>
            </a:extLst>
          </p:cNvPr>
          <p:cNvSpPr txBox="1"/>
          <p:nvPr/>
        </p:nvSpPr>
        <p:spPr>
          <a:xfrm>
            <a:off x="992372" y="1275906"/>
            <a:ext cx="1020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4CCB69-2370-6CCB-DEE6-95E1FD9AE447}"/>
              </a:ext>
            </a:extLst>
          </p:cNvPr>
          <p:cNvSpPr txBox="1"/>
          <p:nvPr/>
        </p:nvSpPr>
        <p:spPr>
          <a:xfrm>
            <a:off x="992372" y="1006440"/>
            <a:ext cx="9397497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Obtener parámetros desde curvas</a:t>
            </a: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1E0A03B-F708-295C-FBAF-84BDADD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57392"/>
            <a:ext cx="5655284" cy="3324702"/>
          </a:xfrm>
          <a:prstGeom prst="rect">
            <a:avLst/>
          </a:prstGeom>
        </p:spPr>
      </p:pic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87CE02A9-6388-1CCB-6683-96252B519D24}"/>
              </a:ext>
            </a:extLst>
          </p:cNvPr>
          <p:cNvSpPr/>
          <p:nvPr/>
        </p:nvSpPr>
        <p:spPr>
          <a:xfrm>
            <a:off x="3720974" y="3768865"/>
            <a:ext cx="2154725" cy="25349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1B4A35-B8BB-AF27-1A55-E59CB164A8A4}"/>
              </a:ext>
            </a:extLst>
          </p:cNvPr>
          <p:cNvSpPr txBox="1"/>
          <p:nvPr/>
        </p:nvSpPr>
        <p:spPr>
          <a:xfrm>
            <a:off x="2616450" y="2556786"/>
            <a:ext cx="1448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</a:t>
            </a:r>
            <a:r>
              <a:rPr lang="es-ES" sz="2800" baseline="-25000" dirty="0"/>
              <a:t>1</a:t>
            </a:r>
          </a:p>
          <a:p>
            <a:r>
              <a:rPr lang="es-ES" sz="2800" dirty="0"/>
              <a:t>x</a:t>
            </a:r>
            <a:r>
              <a:rPr lang="es-ES" sz="2800" baseline="-25000" dirty="0"/>
              <a:t>2</a:t>
            </a:r>
          </a:p>
          <a:p>
            <a:r>
              <a:rPr lang="es-ES" sz="2800" dirty="0"/>
              <a:t> .</a:t>
            </a:r>
          </a:p>
          <a:p>
            <a:r>
              <a:rPr lang="es-ES" sz="2800" dirty="0"/>
              <a:t> .</a:t>
            </a:r>
          </a:p>
          <a:p>
            <a:r>
              <a:rPr lang="es-ES" sz="2800" dirty="0"/>
              <a:t> .</a:t>
            </a:r>
          </a:p>
          <a:p>
            <a:r>
              <a:rPr lang="es-ES" sz="2800" dirty="0" err="1"/>
              <a:t>x</a:t>
            </a:r>
            <a:r>
              <a:rPr lang="es-ES" sz="2800" baseline="-25000" dirty="0" err="1"/>
              <a:t>n</a:t>
            </a:r>
            <a:endParaRPr lang="es-ES" sz="2800" baseline="-25000" dirty="0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0B399DFE-21DB-341E-7468-2F5847F3594D}"/>
              </a:ext>
            </a:extLst>
          </p:cNvPr>
          <p:cNvSpPr/>
          <p:nvPr/>
        </p:nvSpPr>
        <p:spPr>
          <a:xfrm>
            <a:off x="2118511" y="2556786"/>
            <a:ext cx="497939" cy="2763049"/>
          </a:xfrm>
          <a:prstGeom prst="leftBrace">
            <a:avLst>
              <a:gd name="adj1" fmla="val 136907"/>
              <a:gd name="adj2" fmla="val 49345"/>
            </a:avLst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F5C57ED-1DEB-9925-807D-324024336E4E}"/>
                  </a:ext>
                </a:extLst>
              </p:cNvPr>
              <p:cNvSpPr txBox="1"/>
              <p:nvPr/>
            </p:nvSpPr>
            <p:spPr>
              <a:xfrm>
                <a:off x="4545318" y="3429000"/>
                <a:ext cx="506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F5C57ED-1DEB-9925-807D-32402433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18" y="3429000"/>
                <a:ext cx="506036" cy="276999"/>
              </a:xfrm>
              <a:prstGeom prst="rect">
                <a:avLst/>
              </a:prstGeom>
              <a:blipFill>
                <a:blip r:embed="rId3"/>
                <a:stretch>
                  <a:fillRect l="-16867" t="-4444" r="-1686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57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Cambios y futuros trabajos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DABF7-5744-A6C1-10AF-C53C62128614}"/>
              </a:ext>
            </a:extLst>
          </p:cNvPr>
          <p:cNvSpPr txBox="1"/>
          <p:nvPr/>
        </p:nvSpPr>
        <p:spPr>
          <a:xfrm>
            <a:off x="866775" y="1194284"/>
            <a:ext cx="109061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3200" dirty="0"/>
              <a:t>Diseñar un modelo más amplio y elaborado</a:t>
            </a:r>
          </a:p>
          <a:p>
            <a:pPr>
              <a:buClr>
                <a:srgbClr val="FF0000"/>
              </a:buClr>
            </a:pPr>
            <a:endParaRPr lang="es-ES" sz="3200" dirty="0"/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3200" dirty="0"/>
              <a:t>Modelo doble: Lineal + Inverso (tándem)</a:t>
            </a:r>
          </a:p>
        </p:txBody>
      </p:sp>
      <p:pic>
        <p:nvPicPr>
          <p:cNvPr id="5122" name="Picture 2" descr="Inverse and forward designs based on DL techniques. An artificial... |  Download Scientific Diagram">
            <a:extLst>
              <a:ext uri="{FF2B5EF4-FFF2-40B4-BE49-F238E27FC236}">
                <a16:creationId xmlns:a16="http://schemas.microsoft.com/office/drawing/2014/main" id="{2FD255BC-F201-B082-AD80-3AB9B6D7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6" y="3038475"/>
            <a:ext cx="6042512" cy="3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7A4491-3CDB-ED7E-C6E4-B3EAB5089344}"/>
              </a:ext>
            </a:extLst>
          </p:cNvPr>
          <p:cNvSpPr txBox="1"/>
          <p:nvPr/>
        </p:nvSpPr>
        <p:spPr>
          <a:xfrm>
            <a:off x="1205163" y="2505670"/>
            <a:ext cx="97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7786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2" y="104775"/>
            <a:ext cx="261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Problemas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AD278D-6DEE-FD65-A225-FCDBC3A18911}"/>
              </a:ext>
            </a:extLst>
          </p:cNvPr>
          <p:cNvSpPr txBox="1"/>
          <p:nvPr/>
        </p:nvSpPr>
        <p:spPr>
          <a:xfrm>
            <a:off x="684554" y="941270"/>
            <a:ext cx="225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Laboratorio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4CCB69-2370-6CCB-DEE6-95E1FD9AE447}"/>
              </a:ext>
            </a:extLst>
          </p:cNvPr>
          <p:cNvSpPr txBox="1"/>
          <p:nvPr/>
        </p:nvSpPr>
        <p:spPr>
          <a:xfrm>
            <a:off x="992373" y="1537516"/>
            <a:ext cx="570719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Presupuesto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2800" dirty="0">
                <a:solidFill>
                  <a:prstClr val="black"/>
                </a:solidFill>
                <a:latin typeface="Aptos" panose="02110004020202020204"/>
              </a:rPr>
              <a:t>Tiempo</a:t>
            </a:r>
          </a:p>
        </p:txBody>
      </p:sp>
      <p:pic>
        <p:nvPicPr>
          <p:cNvPr id="1026" name="Picture 2" descr="Money bag Generic Outline Color icon | Freepik">
            <a:extLst>
              <a:ext uri="{FF2B5EF4-FFF2-40B4-BE49-F238E27FC236}">
                <a16:creationId xmlns:a16="http://schemas.microsoft.com/office/drawing/2014/main" id="{26604390-6A78-0DA5-2562-21523877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45" y="812661"/>
            <a:ext cx="1671873" cy="16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206D967-0B21-2EFD-BEB1-7E496F91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1" y="3997622"/>
            <a:ext cx="3589287" cy="23296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F112A5-7573-9BBB-8409-2C6B62EE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57" y="812661"/>
            <a:ext cx="3306383" cy="22042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D32A83-8210-AAC0-453C-A6839C448ED7}"/>
              </a:ext>
            </a:extLst>
          </p:cNvPr>
          <p:cNvSpPr txBox="1"/>
          <p:nvPr/>
        </p:nvSpPr>
        <p:spPr>
          <a:xfrm>
            <a:off x="5448602" y="3585234"/>
            <a:ext cx="258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Ordenadores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8DFAF1-2210-9116-BF71-C4521EEFF149}"/>
              </a:ext>
            </a:extLst>
          </p:cNvPr>
          <p:cNvSpPr txBox="1"/>
          <p:nvPr/>
        </p:nvSpPr>
        <p:spPr>
          <a:xfrm>
            <a:off x="5897843" y="4171877"/>
            <a:ext cx="570719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Complejidad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4533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Solución: Inteligencia artificial (Redes neuronales)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9EE72E-3149-5927-3910-2BB3ECB3243B}"/>
              </a:ext>
            </a:extLst>
          </p:cNvPr>
          <p:cNvSpPr txBox="1"/>
          <p:nvPr/>
        </p:nvSpPr>
        <p:spPr>
          <a:xfrm>
            <a:off x="506993" y="1095469"/>
            <a:ext cx="11362099" cy="308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Datos sintéticos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Aprendizaje supervisado</a:t>
            </a: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Aptos" panose="020B0004020202020204" pitchFamily="34" charset="0"/>
              <a:buChar char="–"/>
            </a:pPr>
            <a:r>
              <a:rPr lang="es-ES" sz="2400" dirty="0"/>
              <a:t>Datos conocidos</a:t>
            </a: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Aptos" panose="020B0004020202020204" pitchFamily="34" charset="0"/>
              <a:buChar char="–"/>
            </a:pPr>
            <a:r>
              <a:rPr lang="es-ES" sz="2400" dirty="0"/>
              <a:t>Se ajusta respecto al valor real</a:t>
            </a:r>
          </a:p>
        </p:txBody>
      </p:sp>
      <p:pic>
        <p:nvPicPr>
          <p:cNvPr id="2052" name="Picture 4" descr="Todo sobre aprendizaje supervisado en Machine Learning - Aprende IA">
            <a:extLst>
              <a:ext uri="{FF2B5EF4-FFF2-40B4-BE49-F238E27FC236}">
                <a16:creationId xmlns:a16="http://schemas.microsoft.com/office/drawing/2014/main" id="{ED211C98-647C-5459-DA55-F37A3623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60" y="2638488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2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ED49624-44CA-ED1B-D3C7-5DF928DC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26" b="10027"/>
          <a:stretch/>
        </p:blipFill>
        <p:spPr>
          <a:xfrm>
            <a:off x="3864793" y="982726"/>
            <a:ext cx="5849577" cy="22747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8C4A27-3433-9D09-FFF9-886FA983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498" y="3977280"/>
            <a:ext cx="4009647" cy="25789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113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Redes neuronales. ¿Qué son y cómo funcionan?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9EE72E-3149-5927-3910-2BB3ECB3243B}"/>
              </a:ext>
            </a:extLst>
          </p:cNvPr>
          <p:cNvSpPr txBox="1"/>
          <p:nvPr/>
        </p:nvSpPr>
        <p:spPr>
          <a:xfrm>
            <a:off x="600702" y="1193844"/>
            <a:ext cx="568724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Neurona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4E00E0-6314-9390-CE15-15ABF2129771}"/>
              </a:ext>
            </a:extLst>
          </p:cNvPr>
          <p:cNvSpPr txBox="1"/>
          <p:nvPr/>
        </p:nvSpPr>
        <p:spPr>
          <a:xfrm>
            <a:off x="6287943" y="3600571"/>
            <a:ext cx="5145385" cy="243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800" dirty="0"/>
              <a:t>Redes neuronales densas:</a:t>
            </a: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Aptos" panose="020B0004020202020204" pitchFamily="34" charset="0"/>
              <a:buChar char="–"/>
            </a:pPr>
            <a:r>
              <a:rPr lang="es-ES" sz="2400" dirty="0"/>
              <a:t>Pérdidas</a:t>
            </a: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Aptos" panose="020B0004020202020204" pitchFamily="34" charset="0"/>
              <a:buChar char="–"/>
            </a:pPr>
            <a:r>
              <a:rPr lang="es-ES" sz="2400" dirty="0" err="1"/>
              <a:t>Backpropagation</a:t>
            </a:r>
            <a:endParaRPr lang="es-ES" sz="2400" dirty="0"/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Aptos" panose="020B0004020202020204" pitchFamily="34" charset="0"/>
              <a:buChar char="–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28227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vity QED setup. Schematic view of a typical cavity QED system... |  Download Scientific Diagram">
            <a:extLst>
              <a:ext uri="{FF2B5EF4-FFF2-40B4-BE49-F238E27FC236}">
                <a16:creationId xmlns:a16="http://schemas.microsoft.com/office/drawing/2014/main" id="{A0D4275E-080D-00DC-1303-1078A05F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44" y="1161381"/>
            <a:ext cx="6420363" cy="211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Sistema a estudiar. Teoría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9EE72E-3149-5927-3910-2BB3ECB3243B}"/>
              </a:ext>
            </a:extLst>
          </p:cNvPr>
          <p:cNvSpPr txBox="1"/>
          <p:nvPr/>
        </p:nvSpPr>
        <p:spPr>
          <a:xfrm>
            <a:off x="506993" y="1095469"/>
            <a:ext cx="5939074" cy="183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Cavidad resonante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Átomo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Interacción campo - átomo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AF21442-7657-2187-BDD9-D41F31346FA2}"/>
                  </a:ext>
                </a:extLst>
              </p:cNvPr>
              <p:cNvSpPr txBox="1"/>
              <p:nvPr/>
            </p:nvSpPr>
            <p:spPr>
              <a:xfrm>
                <a:off x="3428606" y="3625044"/>
                <a:ext cx="486703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𝑅𝑎𝑏𝑖</m:t>
                          </m:r>
                        </m:sub>
                      </m:sSub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sSup>
                        <m:sSup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s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s-E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s-E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AF21442-7657-2187-BDD9-D41F31346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06" y="3625044"/>
                <a:ext cx="4867038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C60F4602-2EA3-34F7-6FC2-4041BD6821CE}"/>
              </a:ext>
            </a:extLst>
          </p:cNvPr>
          <p:cNvSpPr/>
          <p:nvPr/>
        </p:nvSpPr>
        <p:spPr>
          <a:xfrm rot="10800000">
            <a:off x="5684065" y="4368400"/>
            <a:ext cx="274622" cy="64279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CDA8F9A-0132-3311-4301-6470CFC7F894}"/>
                  </a:ext>
                </a:extLst>
              </p:cNvPr>
              <p:cNvSpPr txBox="1"/>
              <p:nvPr/>
            </p:nvSpPr>
            <p:spPr>
              <a:xfrm>
                <a:off x="2615849" y="5293303"/>
                <a:ext cx="6960302" cy="8066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𝐽𝐶</m:t>
                          </m:r>
                        </m:sub>
                      </m:sSub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sSup>
                        <m:sSup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s-E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E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CDA8F9A-0132-3311-4301-6470CFC7F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49" y="5293303"/>
                <a:ext cx="6960302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BB896317-303E-AA1C-4FA9-12DEB068F6CF}"/>
              </a:ext>
            </a:extLst>
          </p:cNvPr>
          <p:cNvSpPr txBox="1"/>
          <p:nvPr/>
        </p:nvSpPr>
        <p:spPr>
          <a:xfrm>
            <a:off x="5994901" y="4453255"/>
            <a:ext cx="155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Aprox. RWA</a:t>
            </a:r>
          </a:p>
        </p:txBody>
      </p:sp>
    </p:spTree>
    <p:extLst>
      <p:ext uri="{BB962C8B-B14F-4D97-AF65-F5344CB8AC3E}">
        <p14:creationId xmlns:p14="http://schemas.microsoft.com/office/powerpoint/2010/main" val="92490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139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Sistema a estudiar.  Consideraciones experimentales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9EE72E-3149-5927-3910-2BB3ECB3243B}"/>
              </a:ext>
            </a:extLst>
          </p:cNvPr>
          <p:cNvSpPr txBox="1"/>
          <p:nvPr/>
        </p:nvSpPr>
        <p:spPr>
          <a:xfrm>
            <a:off x="1032094" y="1493801"/>
            <a:ext cx="59390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Sistema de spines 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600" dirty="0"/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Tasas de decaimiento (pérdidas)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s-ES" sz="2600" dirty="0"/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2600" dirty="0"/>
              <a:t>Guiado del campo 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FD973C5-48D2-2140-6E65-2EBA404F498C}"/>
                  </a:ext>
                </a:extLst>
              </p:cNvPr>
              <p:cNvSpPr txBox="1"/>
              <p:nvPr/>
            </p:nvSpPr>
            <p:spPr>
              <a:xfrm>
                <a:off x="5589477" y="3119566"/>
                <a:ext cx="3516155" cy="349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𝑔𝑢𝑖𝑎𝑑𝑜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s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𝛼𝜅</m:t>
                      </m:r>
                      <m:r>
                        <a:rPr lang="es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FD973C5-48D2-2140-6E65-2EBA404F4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77" y="3119566"/>
                <a:ext cx="3516155" cy="349839"/>
              </a:xfrm>
              <a:prstGeom prst="rect">
                <a:avLst/>
              </a:prstGeom>
              <a:blipFill>
                <a:blip r:embed="rId2"/>
                <a:stretch>
                  <a:fillRect l="-1386" t="-1754" r="-2253" b="-245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E00F0D-C897-8740-0903-98E0119D5F6F}"/>
                  </a:ext>
                </a:extLst>
              </p:cNvPr>
              <p:cNvSpPr txBox="1"/>
              <p:nvPr/>
            </p:nvSpPr>
            <p:spPr>
              <a:xfrm>
                <a:off x="468705" y="812661"/>
                <a:ext cx="723579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" sz="2800" b="1" dirty="0"/>
                  <a:t>Cambios teóricos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sz="2800" b="1" dirty="0"/>
                  <a:t>Representación de Schrödinger</a:t>
                </a:r>
                <a14:m>
                  <m:oMath xmlns:m="http://schemas.openxmlformats.org/officeDocument/2006/math">
                    <m:r>
                      <a:rPr lang="es-ES" sz="28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" sz="2800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es-ES" sz="28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2800" b="1" i="0" smtClean="0">
                            <a:latin typeface="Cambria Math" panose="02040503050406030204" pitchFamily="18" charset="0"/>
                          </a:rPr>
                          <m:t>𝐨</m:t>
                        </m:r>
                        <m:r>
                          <a:rPr lang="es-ES" sz="28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s-ES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sz="2800" b="1" dirty="0"/>
                  <a:t>Input-output</a:t>
                </a: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E00F0D-C897-8740-0903-98E0119D5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" y="812661"/>
                <a:ext cx="7235794" cy="4401205"/>
              </a:xfrm>
              <a:prstGeom prst="rect">
                <a:avLst/>
              </a:prstGeom>
              <a:blipFill>
                <a:blip r:embed="rId3"/>
                <a:stretch>
                  <a:fillRect l="-1769" t="-1385" b="-2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E09025C-7B3E-7E9F-BA57-21670659BB7B}"/>
                  </a:ext>
                </a:extLst>
              </p:cNvPr>
              <p:cNvSpPr txBox="1"/>
              <p:nvPr/>
            </p:nvSpPr>
            <p:spPr>
              <a:xfrm>
                <a:off x="7996554" y="4052805"/>
                <a:ext cx="2064027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</m:num>
                        <m:den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E09025C-7B3E-7E9F-BA57-21670659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554" y="4052805"/>
                <a:ext cx="2064027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FC6ECE54-4951-C53E-2DC4-E714ED937741}"/>
              </a:ext>
            </a:extLst>
          </p:cNvPr>
          <p:cNvSpPr/>
          <p:nvPr/>
        </p:nvSpPr>
        <p:spPr>
          <a:xfrm rot="10800000">
            <a:off x="4856146" y="3191157"/>
            <a:ext cx="577876" cy="278247"/>
          </a:xfrm>
          <a:prstGeom prst="leftArrow">
            <a:avLst>
              <a:gd name="adj1" fmla="val 30477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AD196B6-C4F5-185A-78ED-D22B06250021}"/>
                  </a:ext>
                </a:extLst>
              </p:cNvPr>
              <p:cNvSpPr txBox="1"/>
              <p:nvPr/>
            </p:nvSpPr>
            <p:spPr>
              <a:xfrm>
                <a:off x="3607698" y="5240266"/>
                <a:ext cx="1319657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AD196B6-C4F5-185A-78ED-D22B06250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98" y="5240266"/>
                <a:ext cx="1319657" cy="536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lecha: hacia la izquierda 22">
            <a:extLst>
              <a:ext uri="{FF2B5EF4-FFF2-40B4-BE49-F238E27FC236}">
                <a16:creationId xmlns:a16="http://schemas.microsoft.com/office/drawing/2014/main" id="{9F9E540B-FB45-8181-F6A0-7FA93565910B}"/>
              </a:ext>
            </a:extLst>
          </p:cNvPr>
          <p:cNvSpPr/>
          <p:nvPr/>
        </p:nvSpPr>
        <p:spPr>
          <a:xfrm rot="10800000">
            <a:off x="5192064" y="5433970"/>
            <a:ext cx="1100261" cy="278247"/>
          </a:xfrm>
          <a:prstGeom prst="leftArrow">
            <a:avLst>
              <a:gd name="adj1" fmla="val 37324"/>
              <a:gd name="adj2" fmla="val 9792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8462EA7-D3C9-7D2A-4796-F18905554860}"/>
                  </a:ext>
                </a:extLst>
              </p:cNvPr>
              <p:cNvSpPr txBox="1"/>
              <p:nvPr/>
            </p:nvSpPr>
            <p:spPr>
              <a:xfrm>
                <a:off x="6557035" y="5338751"/>
                <a:ext cx="3858172" cy="778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d>
                            <m:dPr>
                              <m:ctrlPr>
                                <a:rPr lang="es-E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es-E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s-E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−ⅈ</m:t>
                          </m:r>
                          <m:r>
                            <a:rPr lang="es-E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s-E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−ⅈ</m:t>
                          </m:r>
                          <m:f>
                            <m:fPr>
                              <m:ctrlPr>
                                <a:rPr lang="es-E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s-E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  <m:d>
                                <m:dPr>
                                  <m:ctrlPr>
                                    <a:rPr lang="es-E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s-E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s-E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8462EA7-D3C9-7D2A-4796-F1890555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35" y="5338751"/>
                <a:ext cx="3858172" cy="778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42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Nuestro modelo. Estudio previo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9EE72E-3149-5927-3910-2BB3ECB3243B}"/>
                  </a:ext>
                </a:extLst>
              </p:cNvPr>
              <p:cNvSpPr txBox="1"/>
              <p:nvPr/>
            </p:nvSpPr>
            <p:spPr>
              <a:xfrm>
                <a:off x="506993" y="1095469"/>
                <a:ext cx="10348111" cy="3640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400" dirty="0"/>
                  <a:t>Datos sintéticos. Generamos </a:t>
                </a:r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0.5, 1.5 </m:t>
                        </m:r>
                      </m:e>
                    </m:d>
                    <m:r>
                      <a:rPr lang="es-E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s-ES" sz="2400" dirty="0"/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es-ES" sz="2400" dirty="0"/>
                  <a:t>	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sz="2400" dirty="0"/>
                  <a:t> (fijo), 300 cortes </a:t>
                </a:r>
                <a:r>
                  <a:rPr lang="es-E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5, 1.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s-ES" sz="2400" dirty="0"/>
              </a:p>
              <a:p>
                <a:pPr marL="457200" indent="-4572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400" dirty="0"/>
                  <a:t>Estudio de hiperparámetros: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rgbClr val="FF0000"/>
                  </a:buClr>
                  <a:buFont typeface="Aptos" panose="020B0004020202020204" pitchFamily="34" charset="0"/>
                  <a:buChar char="–"/>
                </a:pPr>
                <a:r>
                  <a:rPr lang="es-ES" sz="2000" dirty="0"/>
                  <a:t>Tamaño y partición </a:t>
                </a:r>
                <a:r>
                  <a:rPr lang="es-ES" sz="2000" dirty="0" err="1"/>
                  <a:t>dataset</a:t>
                </a:r>
                <a:endParaRPr lang="es-ES" sz="2000" dirty="0"/>
              </a:p>
              <a:p>
                <a:pPr marL="914400" lvl="1" indent="-457200">
                  <a:lnSpc>
                    <a:spcPct val="150000"/>
                  </a:lnSpc>
                  <a:buClr>
                    <a:srgbClr val="FF0000"/>
                  </a:buClr>
                  <a:buFont typeface="Aptos" panose="020B0004020202020204" pitchFamily="34" charset="0"/>
                  <a:buChar char="–"/>
                </a:pPr>
                <a:r>
                  <a:rPr lang="es-ES" sz="2000" dirty="0"/>
                  <a:t>Número de capas y neuronas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rgbClr val="FF0000"/>
                  </a:buClr>
                  <a:buFont typeface="Aptos" panose="020B0004020202020204" pitchFamily="34" charset="0"/>
                  <a:buChar char="–"/>
                </a:pPr>
                <a:r>
                  <a:rPr lang="es-ES" sz="2000" i="1" dirty="0" err="1"/>
                  <a:t>Batch</a:t>
                </a:r>
                <a:r>
                  <a:rPr lang="es-ES" sz="2000" i="1" dirty="0"/>
                  <a:t> </a:t>
                </a:r>
                <a:r>
                  <a:rPr lang="es-ES" sz="2000" i="1" dirty="0" err="1"/>
                  <a:t>size</a:t>
                </a:r>
                <a:r>
                  <a:rPr lang="es-ES" sz="2000" dirty="0"/>
                  <a:t> y épocas</a:t>
                </a:r>
                <a:endParaRPr lang="es-ES" sz="2000" i="1" dirty="0"/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s-ES" sz="2400" dirty="0"/>
                  <a:t>Verificar </a:t>
                </a:r>
                <a:r>
                  <a:rPr lang="es-ES" sz="2400" dirty="0" err="1"/>
                  <a:t>overfitting</a:t>
                </a:r>
                <a:endParaRPr lang="es-ES" sz="2400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9EE72E-3149-5927-3910-2BB3ECB32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3" y="1095469"/>
                <a:ext cx="10348111" cy="3640035"/>
              </a:xfrm>
              <a:prstGeom prst="rect">
                <a:avLst/>
              </a:prstGeom>
              <a:blipFill>
                <a:blip r:embed="rId2"/>
                <a:stretch>
                  <a:fillRect l="-766" b="-30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26485059-C4E4-593A-A344-FFFCB26CC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2"/>
          <a:stretch/>
        </p:blipFill>
        <p:spPr>
          <a:xfrm>
            <a:off x="6276975" y="2881974"/>
            <a:ext cx="5200650" cy="35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0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EEBC5D-6E23-EEB7-30FD-2129F5A78F36}"/>
              </a:ext>
            </a:extLst>
          </p:cNvPr>
          <p:cNvSpPr txBox="1"/>
          <p:nvPr/>
        </p:nvSpPr>
        <p:spPr>
          <a:xfrm>
            <a:off x="323851" y="104775"/>
            <a:ext cx="1053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0CC"/>
                </a:solidFill>
                <a:latin typeface="+mj-lt"/>
              </a:rPr>
              <a:t>Nuestro modelo. Entrenamiento sin ruido</a:t>
            </a:r>
          </a:p>
        </p:txBody>
      </p:sp>
      <p:pic>
        <p:nvPicPr>
          <p:cNvPr id="4" name="Imagen 3" descr="Interfaz de usuario gráfica, Gráfico, Gráfico de dispersión&#10;&#10;Descripción generada automáticamente">
            <a:extLst>
              <a:ext uri="{FF2B5EF4-FFF2-40B4-BE49-F238E27FC236}">
                <a16:creationId xmlns:a16="http://schemas.microsoft.com/office/drawing/2014/main" id="{A003F2AC-5B74-9B33-EF86-2F9A9088D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296778"/>
            <a:ext cx="5353049" cy="4264443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4F783B9D-BB28-72A1-0EED-B1BE15C6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6" y="1631062"/>
            <a:ext cx="5686424" cy="3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5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552</Words>
  <Application>Microsoft Office PowerPoint</Application>
  <PresentationFormat>Panorámica</PresentationFormat>
  <Paragraphs>119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SFRM1095</vt:lpstr>
      <vt:lpstr>Wingdings</vt:lpstr>
      <vt:lpstr>Tema de Office</vt:lpstr>
      <vt:lpstr>1_Diseño personalizado</vt:lpstr>
      <vt:lpstr>Diseño personalizado</vt:lpstr>
      <vt:lpstr>Inteligencia Artificial  para aprender  Hamiltonianos cuánticos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Blasco</dc:creator>
  <cp:lastModifiedBy>Samuel Blasco</cp:lastModifiedBy>
  <cp:revision>37</cp:revision>
  <dcterms:created xsi:type="dcterms:W3CDTF">2024-09-12T16:19:04Z</dcterms:created>
  <dcterms:modified xsi:type="dcterms:W3CDTF">2024-09-18T06:58:33Z</dcterms:modified>
</cp:coreProperties>
</file>